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</p:sldIdLst>
  <p:sldSz cx="7772400" cy="100584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F0"/>
    <a:srgbClr val="009DD9"/>
    <a:srgbClr val="00C0F3"/>
    <a:srgbClr val="FF8300"/>
    <a:srgbClr val="8DC63F"/>
    <a:srgbClr val="9B60A5"/>
    <a:srgbClr val="707276"/>
    <a:srgbClr val="EA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550" autoAdjust="0"/>
    <p:restoredTop sz="94660"/>
  </p:normalViewPr>
  <p:slideViewPr>
    <p:cSldViewPr>
      <p:cViewPr varScale="1">
        <p:scale>
          <a:sx n="61" d="100"/>
          <a:sy n="61" d="100"/>
        </p:scale>
        <p:origin x="2190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5FFC5-44D2-46CB-ACDF-B00659158ECD}" type="datetimeFigureOut">
              <a:rPr lang="en-US" smtClean="0"/>
              <a:pPr/>
              <a:t>11/4/2016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72087-D2B7-4FC2-A914-FEA072ECED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5FFC5-44D2-46CB-ACDF-B00659158ECD}" type="datetimeFigureOut">
              <a:rPr lang="en-US" smtClean="0"/>
              <a:pPr/>
              <a:t>11/4/2016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72087-D2B7-4FC2-A914-FEA072ECED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5FFC5-44D2-46CB-ACDF-B00659158ECD}" type="datetimeFigureOut">
              <a:rPr lang="en-US" smtClean="0"/>
              <a:pPr/>
              <a:t>11/4/2016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72087-D2B7-4FC2-A914-FEA072ECED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5FFC5-44D2-46CB-ACDF-B00659158ECD}" type="datetimeFigureOut">
              <a:rPr lang="en-US" smtClean="0"/>
              <a:pPr/>
              <a:t>11/4/2016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72087-D2B7-4FC2-A914-FEA072ECED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5FFC5-44D2-46CB-ACDF-B00659158ECD}" type="datetimeFigureOut">
              <a:rPr lang="en-US" smtClean="0"/>
              <a:pPr/>
              <a:t>11/4/2016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72087-D2B7-4FC2-A914-FEA072ECED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5FFC5-44D2-46CB-ACDF-B00659158ECD}" type="datetimeFigureOut">
              <a:rPr lang="en-US" smtClean="0"/>
              <a:pPr/>
              <a:t>11/4/2016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72087-D2B7-4FC2-A914-FEA072ECED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5FFC5-44D2-46CB-ACDF-B00659158ECD}" type="datetimeFigureOut">
              <a:rPr lang="en-US" smtClean="0"/>
              <a:pPr/>
              <a:t>11/4/2016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72087-D2B7-4FC2-A914-FEA072ECED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5FFC5-44D2-46CB-ACDF-B00659158ECD}" type="datetimeFigureOut">
              <a:rPr lang="en-US" smtClean="0"/>
              <a:pPr/>
              <a:t>11/4/2016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72087-D2B7-4FC2-A914-FEA072ECED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5FFC5-44D2-46CB-ACDF-B00659158ECD}" type="datetimeFigureOut">
              <a:rPr lang="en-US" smtClean="0"/>
              <a:pPr/>
              <a:t>11/4/2016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72087-D2B7-4FC2-A914-FEA072ECED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5FFC5-44D2-46CB-ACDF-B00659158ECD}" type="datetimeFigureOut">
              <a:rPr lang="en-US" smtClean="0"/>
              <a:pPr/>
              <a:t>11/4/2016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72087-D2B7-4FC2-A914-FEA072ECED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5FFC5-44D2-46CB-ACDF-B00659158ECD}" type="datetimeFigureOut">
              <a:rPr lang="en-US" smtClean="0"/>
              <a:pPr/>
              <a:t>11/4/2016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72087-D2B7-4FC2-A914-FEA072ECED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5FFC5-44D2-46CB-ACDF-B00659158ECD}" type="datetimeFigureOut">
              <a:rPr lang="en-US" smtClean="0"/>
              <a:pPr/>
              <a:t>11/4/2016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72087-D2B7-4FC2-A914-FEA072ECEDB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-1" y="8409563"/>
            <a:ext cx="787037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36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en-US" sz="3600" dirty="0">
              <a:latin typeface="Calibri" panose="020F0502020204030204" pitchFamily="34" charset="0"/>
            </a:endParaRPr>
          </a:p>
          <a:p>
            <a:pPr marR="5500"/>
            <a:r>
              <a:rPr lang="en-US" sz="3600" dirty="0">
                <a:latin typeface="Calibri" panose="020F0502020204030204" pitchFamily="34" charset="0"/>
              </a:rPr>
              <a:t> </a:t>
            </a:r>
            <a:r>
              <a:rPr lang="en-US" sz="800" dirty="0">
                <a:solidFill>
                  <a:srgbClr val="FFFFFF"/>
                </a:solidFill>
                <a:latin typeface="Calibri" panose="020F0502020204030204" pitchFamily="34" charset="0"/>
              </a:rPr>
              <a:t>Copyright © 2016 The Nielsen Company. All rights reserved. Nielsen and the Nielsen logo are trademarks or registered trademarks of CZT/ACN Trademarks, L.L.C.</a:t>
            </a:r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1905000"/>
            <a:ext cx="7772400" cy="1066800"/>
          </a:xfrm>
          <a:prstGeom prst="rect">
            <a:avLst/>
          </a:prstGeom>
        </p:spPr>
        <p:txBody>
          <a:bodyPr vert="horz" lIns="457200" tIns="0" rIns="0" bIns="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3700"/>
              </a:lnSpc>
            </a:pPr>
            <a:r>
              <a:rPr lang="en-US" sz="3600" spc="300" dirty="0" smtClean="0">
                <a:solidFill>
                  <a:srgbClr val="00B0F0"/>
                </a:solidFill>
                <a:latin typeface="Brandon Grotesque Regular" panose="020B0503020203060202" pitchFamily="34" charset="0"/>
                <a:cs typeface="Calibri" pitchFamily="34" charset="0"/>
              </a:rPr>
              <a:t>UNCOVER THE WORLD OF COMPETITIVE GAMING</a:t>
            </a:r>
            <a:endParaRPr lang="en-US" sz="3600" spc="300" dirty="0">
              <a:solidFill>
                <a:srgbClr val="00B0F0"/>
              </a:solidFill>
              <a:latin typeface="Brandon Grotesque Regular" panose="020B0503020203060202" pitchFamily="34" charset="0"/>
              <a:cs typeface="Calibri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449" y="152400"/>
            <a:ext cx="2514951" cy="3229426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0" y="2743200"/>
            <a:ext cx="7772400" cy="685800"/>
          </a:xfrm>
          <a:prstGeom prst="rect">
            <a:avLst/>
          </a:prstGeom>
        </p:spPr>
        <p:txBody>
          <a:bodyPr vert="horz" lIns="457200" tIns="0" rIns="0" bIns="0" rtlCol="0" anchor="t" anchorCtr="0">
            <a:no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9DD9"/>
                </a:solidFill>
                <a:effectLst/>
                <a:uLnTx/>
                <a:uFillTx/>
                <a:latin typeface="Brandon Grotesque Light" pitchFamily="34" charset="0"/>
                <a:ea typeface="+mj-ea"/>
                <a:cs typeface="+mj-cs"/>
              </a:rPr>
              <a:t/>
            </a:r>
            <a:b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9DD9"/>
                </a:solidFill>
                <a:effectLst/>
                <a:uLnTx/>
                <a:uFillTx/>
                <a:latin typeface="Brandon Grotesque Light" pitchFamily="34" charset="0"/>
                <a:ea typeface="+mj-ea"/>
                <a:cs typeface="+mj-cs"/>
              </a:rPr>
            </a:br>
            <a:r>
              <a:rPr lang="en-US" sz="2100" b="1" dirty="0">
                <a:solidFill>
                  <a:schemeClr val="bg1"/>
                </a:solidFill>
                <a:latin typeface="Calibri" pitchFamily="34" charset="0"/>
                <a:ea typeface="+mj-ea"/>
                <a:cs typeface="+mj-cs"/>
              </a:rPr>
              <a:t>T</a:t>
            </a:r>
            <a:r>
              <a:rPr lang="en-US" sz="2100" b="1" dirty="0" smtClean="0">
                <a:solidFill>
                  <a:schemeClr val="bg1"/>
                </a:solidFill>
                <a:latin typeface="Calibri" pitchFamily="34" charset="0"/>
                <a:ea typeface="+mj-ea"/>
                <a:cs typeface="+mj-cs"/>
              </a:rPr>
              <a:t>HE 2016 NIELSEN ESPORTS REPORT</a:t>
            </a:r>
            <a:endParaRPr kumimoji="0" lang="en-US" sz="21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pic>
        <p:nvPicPr>
          <p:cNvPr id="9" name="Picture 9" descr="Nielsen-Logo-Stacked-Left-Lock-Up-White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09600"/>
            <a:ext cx="1454044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0" y="3657600"/>
            <a:ext cx="2438400" cy="4572000"/>
          </a:xfrm>
          <a:prstGeom prst="rect">
            <a:avLst/>
          </a:prstGeom>
        </p:spPr>
        <p:txBody>
          <a:bodyPr vert="horz" lIns="457200" tIns="0" rIns="0" bIns="0" rtlCol="0" anchor="t" anchorCtr="0">
            <a:no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normalizeH="0" baseline="0" noProof="0" dirty="0" smtClean="0">
                <a:ln>
                  <a:noFill/>
                </a:ln>
                <a:solidFill>
                  <a:srgbClr val="009DD9"/>
                </a:solidFill>
                <a:effectLst/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THE REPORT</a:t>
            </a:r>
            <a:endParaRPr kumimoji="0" lang="en-US" sz="1100" b="1" i="0" u="none" strike="noStrike" kern="1200" cap="none" normalizeH="0" baseline="0" noProof="0" dirty="0" smtClean="0">
              <a:ln>
                <a:noFill/>
              </a:ln>
              <a:solidFill>
                <a:srgbClr val="009DD9"/>
              </a:solidFill>
              <a:effectLst/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  <a:p>
            <a:pPr lvl="0"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THE NIELSEN </a:t>
            </a:r>
            <a:r>
              <a:rPr lang="en-US" sz="1000" dirty="0" err="1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eSPORTS</a:t>
            </a:r>
            <a:r>
              <a:rPr lang="en-US" sz="10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REPORT </a:t>
            </a:r>
            <a:r>
              <a:rPr lang="en-US" sz="1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offers a comprehensive look into consumer </a:t>
            </a:r>
            <a:r>
              <a:rPr lang="en-US" sz="10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interaction with one of the fastest-growing </a:t>
            </a:r>
            <a:r>
              <a:rPr lang="en-US" sz="1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pastimes </a:t>
            </a:r>
            <a:r>
              <a:rPr lang="en-US" sz="10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in the United States: eSports.</a:t>
            </a:r>
          </a:p>
          <a:p>
            <a:pPr lvl="0">
              <a:lnSpc>
                <a:spcPts val="1400"/>
              </a:lnSpc>
              <a:spcBef>
                <a:spcPct val="0"/>
              </a:spcBef>
            </a:pPr>
            <a:endParaRPr lang="en-US" sz="10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lvl="0">
              <a:lnSpc>
                <a:spcPts val="1400"/>
              </a:lnSpc>
              <a:spcBef>
                <a:spcPct val="0"/>
              </a:spcBef>
            </a:pPr>
            <a:r>
              <a:rPr lang="en-US" sz="1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Discover who the fans are, how they engage with eSports, what motivates them and their perceptions on brand sponsorships and product marketing. 2016 </a:t>
            </a:r>
            <a:r>
              <a:rPr lang="en-US" sz="10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marks the second year of this syndicated study, the most robust of its kind. The report can be leveraged by gaming publishers, hardware manufacturers, brands, </a:t>
            </a:r>
            <a:r>
              <a:rPr lang="en-US" sz="1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content creators, media </a:t>
            </a:r>
            <a:r>
              <a:rPr lang="en-US" sz="10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outlets, and anyone looking for premiere insights around eSports and its fan base.</a:t>
            </a:r>
          </a:p>
          <a:p>
            <a:pPr lvl="0">
              <a:lnSpc>
                <a:spcPts val="1400"/>
              </a:lnSpc>
              <a:spcBef>
                <a:spcPct val="0"/>
              </a:spcBef>
            </a:pPr>
            <a:endParaRPr lang="en-US" sz="10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lvl="0"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NEW FOR 2016! </a:t>
            </a:r>
            <a:r>
              <a:rPr lang="en-US" sz="1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Deep </a:t>
            </a:r>
            <a:r>
              <a:rPr lang="en-US" sz="10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dive into </a:t>
            </a:r>
            <a:r>
              <a:rPr lang="en-US" sz="10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online competitive </a:t>
            </a:r>
            <a:r>
              <a:rPr lang="en-US" sz="1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gamers, </a:t>
            </a:r>
            <a:r>
              <a:rPr lang="en-US" sz="1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to assess interaction with amateur eSports competitions, and </a:t>
            </a:r>
            <a:r>
              <a:rPr lang="en-US" sz="1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traditional </a:t>
            </a:r>
            <a:r>
              <a:rPr lang="en-US" sz="10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sports fans </a:t>
            </a:r>
            <a:r>
              <a:rPr lang="en-US" sz="10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to </a:t>
            </a:r>
            <a:r>
              <a:rPr lang="en-US" sz="1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their understand </a:t>
            </a:r>
            <a:r>
              <a:rPr lang="en-US" sz="10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size, profile and motivations vs. eSports fans</a:t>
            </a:r>
            <a:r>
              <a:rPr lang="en-US" sz="1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Trending vs. 2015 provides insight on category evolution year over year.</a:t>
            </a:r>
            <a:endParaRPr lang="en-US" sz="10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lvl="0">
              <a:lnSpc>
                <a:spcPts val="1400"/>
              </a:lnSpc>
              <a:spcBef>
                <a:spcPct val="0"/>
              </a:spcBef>
            </a:pPr>
            <a:endParaRPr kumimoji="0" lang="en-US" sz="1000" b="0" i="0" u="none" strike="noStrike" kern="1200" cap="none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2743200" y="3657600"/>
            <a:ext cx="2286000" cy="5105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>
              <a:lnSpc>
                <a:spcPts val="1400"/>
              </a:lnSpc>
              <a:spcBef>
                <a:spcPct val="0"/>
              </a:spcBef>
              <a:spcAft>
                <a:spcPts val="500"/>
              </a:spcAft>
            </a:pPr>
            <a:r>
              <a:rPr lang="en-US" sz="1200" b="1" dirty="0" smtClean="0">
                <a:solidFill>
                  <a:srgbClr val="009DD9"/>
                </a:solidFill>
                <a:latin typeface="+mj-lt"/>
                <a:ea typeface="+mj-ea"/>
                <a:cs typeface="Calibri" pitchFamily="34" charset="0"/>
              </a:rPr>
              <a:t>ONLY NIELSEN</a:t>
            </a:r>
            <a:endParaRPr lang="en-US" sz="1200" b="1" dirty="0">
              <a:solidFill>
                <a:srgbClr val="009DD9"/>
              </a:solidFill>
              <a:latin typeface="Calibri" pitchFamily="34" charset="0"/>
              <a:ea typeface="+mj-ea"/>
              <a:cs typeface="Calibri" pitchFamily="34" charset="0"/>
            </a:endParaRPr>
          </a:p>
          <a:p>
            <a:pPr lvl="0">
              <a:lnSpc>
                <a:spcPts val="1400"/>
              </a:lnSpc>
              <a:spcBef>
                <a:spcPct val="0"/>
              </a:spcBef>
            </a:pPr>
            <a:r>
              <a:rPr lang="en-US" sz="1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Only Nielsen creates a fan-centric view of eSports by combining its expertise in gaming, sports and entertainment with its industry-leading data-driven research on buyer behavior and media consumption. </a:t>
            </a:r>
          </a:p>
          <a:p>
            <a:pPr lvl="0">
              <a:lnSpc>
                <a:spcPts val="1400"/>
              </a:lnSpc>
              <a:spcBef>
                <a:spcPct val="0"/>
              </a:spcBef>
            </a:pPr>
            <a:endParaRPr lang="en-US" sz="1000" dirty="0" smtClean="0">
              <a:solidFill>
                <a:schemeClr val="bg1"/>
              </a:solidFill>
              <a:latin typeface="Calibri" pitchFamily="34" charset="0"/>
              <a:ea typeface="+mj-ea"/>
              <a:cs typeface="Calibri" pitchFamily="34" charset="0"/>
            </a:endParaRPr>
          </a:p>
          <a:p>
            <a:pPr lvl="0">
              <a:lnSpc>
                <a:spcPts val="1400"/>
              </a:lnSpc>
              <a:spcBef>
                <a:spcPct val="0"/>
              </a:spcBef>
            </a:pPr>
            <a:r>
              <a:rPr lang="en-US" sz="1000" dirty="0" smtClean="0"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rPr>
              <a:t>METHODOLOGY</a:t>
            </a:r>
          </a:p>
          <a:p>
            <a:pPr lvl="0">
              <a:lnSpc>
                <a:spcPts val="1400"/>
              </a:lnSpc>
              <a:spcBef>
                <a:spcPct val="0"/>
              </a:spcBef>
            </a:pPr>
            <a:r>
              <a:rPr lang="en-US" sz="1000" dirty="0" smtClean="0"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rPr>
              <a:t>30+ minute online survey in the U.S. fielded in early October 2016. Sample groups:</a:t>
            </a:r>
          </a:p>
          <a:p>
            <a:pPr lvl="0">
              <a:lnSpc>
                <a:spcPts val="1400"/>
              </a:lnSpc>
              <a:spcBef>
                <a:spcPct val="0"/>
              </a:spcBef>
            </a:pPr>
            <a:endParaRPr lang="en-US" sz="1000" dirty="0" smtClean="0">
              <a:solidFill>
                <a:schemeClr val="bg1"/>
              </a:solidFill>
              <a:latin typeface="Calibri" pitchFamily="34" charset="0"/>
              <a:ea typeface="+mj-ea"/>
              <a:cs typeface="Calibri" pitchFamily="34" charset="0"/>
            </a:endParaRPr>
          </a:p>
          <a:p>
            <a:pPr lvl="0">
              <a:lnSpc>
                <a:spcPts val="1400"/>
              </a:lnSpc>
              <a:spcBef>
                <a:spcPct val="0"/>
              </a:spcBef>
            </a:pPr>
            <a:r>
              <a:rPr lang="en-US" sz="1000" dirty="0" smtClean="0"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rPr>
              <a:t>N = 1,000 Active eSports Fans 13+</a:t>
            </a:r>
          </a:p>
          <a:p>
            <a:pPr lvl="0">
              <a:lnSpc>
                <a:spcPts val="1400"/>
              </a:lnSpc>
              <a:spcBef>
                <a:spcPct val="0"/>
              </a:spcBef>
            </a:pPr>
            <a:r>
              <a:rPr lang="en-US" sz="1000" dirty="0" smtClean="0"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rPr>
              <a:t>N = 600 General Population 13+, to analyze relevant audiences (traditional sports fans, online competitive </a:t>
            </a:r>
            <a:r>
              <a:rPr lang="en-US" sz="1000" dirty="0"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rPr>
              <a:t>g</a:t>
            </a:r>
            <a:r>
              <a:rPr lang="en-US" sz="1000" dirty="0" smtClean="0"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rPr>
              <a:t>amers , etc.)</a:t>
            </a:r>
          </a:p>
          <a:p>
            <a:pPr lvl="0">
              <a:lnSpc>
                <a:spcPts val="1400"/>
              </a:lnSpc>
              <a:spcBef>
                <a:spcPct val="0"/>
              </a:spcBef>
            </a:pPr>
            <a:endParaRPr lang="en-US" sz="1000" dirty="0" smtClean="0">
              <a:solidFill>
                <a:schemeClr val="bg1"/>
              </a:solidFill>
              <a:latin typeface="Calibri" pitchFamily="34" charset="0"/>
              <a:ea typeface="+mj-ea"/>
              <a:cs typeface="Calibri" pitchFamily="34" charset="0"/>
            </a:endParaRPr>
          </a:p>
          <a:p>
            <a:pPr lvl="0">
              <a:lnSpc>
                <a:spcPts val="1400"/>
              </a:lnSpc>
              <a:spcBef>
                <a:spcPct val="0"/>
              </a:spcBef>
            </a:pPr>
            <a:r>
              <a:rPr lang="en-US" sz="1000" dirty="0" smtClean="0"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rPr>
              <a:t>Please contact your Nielsen representative for information on parallel research in additional territories.</a:t>
            </a:r>
          </a:p>
          <a:p>
            <a:pPr lvl="0">
              <a:lnSpc>
                <a:spcPts val="1400"/>
              </a:lnSpc>
              <a:spcBef>
                <a:spcPct val="0"/>
              </a:spcBef>
            </a:pPr>
            <a:endParaRPr lang="en-US" sz="1000" dirty="0">
              <a:solidFill>
                <a:schemeClr val="bg1"/>
              </a:solidFill>
              <a:latin typeface="Calibri" pitchFamily="34" charset="0"/>
              <a:ea typeface="+mj-ea"/>
              <a:cs typeface="Calibri" pitchFamily="34" charset="0"/>
            </a:endParaRPr>
          </a:p>
          <a:p>
            <a:pPr lvl="0">
              <a:lnSpc>
                <a:spcPts val="1400"/>
              </a:lnSpc>
              <a:spcBef>
                <a:spcPct val="0"/>
              </a:spcBef>
            </a:pPr>
            <a:r>
              <a:rPr lang="en-US" sz="1000" dirty="0" smtClean="0"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rPr>
              <a:t>DELIVERABLES</a:t>
            </a:r>
            <a:endParaRPr lang="en-US" sz="1000" dirty="0">
              <a:solidFill>
                <a:schemeClr val="bg1"/>
              </a:solidFill>
              <a:latin typeface="Calibri" pitchFamily="34" charset="0"/>
              <a:ea typeface="+mj-ea"/>
              <a:cs typeface="Calibri" pitchFamily="34" charset="0"/>
            </a:endParaRPr>
          </a:p>
          <a:p>
            <a:pPr lvl="0"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rPr>
              <a:t>A one-time output of data tables for each question in the survey in </a:t>
            </a:r>
            <a:r>
              <a:rPr lang="en-US" sz="1000" dirty="0" smtClean="0"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rPr>
              <a:t>Excel across key audience segments, </a:t>
            </a:r>
            <a:r>
              <a:rPr lang="en-US" sz="1000" dirty="0"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rPr>
              <a:t>with accompanying PowerPoint presentation that highlights </a:t>
            </a:r>
            <a:r>
              <a:rPr lang="en-US" sz="1000" dirty="0" smtClean="0"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rPr>
              <a:t>the overall trends seen </a:t>
            </a:r>
            <a:r>
              <a:rPr lang="en-US" sz="1000" dirty="0"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rPr>
              <a:t>in the data. Tables will include </a:t>
            </a:r>
            <a:r>
              <a:rPr lang="en-US" sz="1000" dirty="0" smtClean="0"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rPr>
              <a:t>question text, incidences</a:t>
            </a:r>
            <a:r>
              <a:rPr lang="en-US" sz="1000" dirty="0"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rPr>
              <a:t>, summaries, </a:t>
            </a:r>
            <a:r>
              <a:rPr lang="en-US" sz="1000" dirty="0" smtClean="0"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rPr>
              <a:t>means, and </a:t>
            </a:r>
            <a:r>
              <a:rPr lang="en-US" sz="1000" dirty="0"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rPr>
              <a:t>sample sizes.</a:t>
            </a:r>
            <a:endParaRPr lang="en-US" sz="1000" dirty="0" smtClean="0">
              <a:solidFill>
                <a:schemeClr val="bg1"/>
              </a:solidFill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5181600" y="3733800"/>
            <a:ext cx="2209800" cy="4038600"/>
          </a:xfrm>
          <a:prstGeom prst="rect">
            <a:avLst/>
          </a:prstGeom>
          <a:solidFill>
            <a:srgbClr val="00B0F0">
              <a:alpha val="34902"/>
            </a:srgbClr>
          </a:solidFill>
        </p:spPr>
        <p:txBody>
          <a:bodyPr vert="horz" lIns="91440" tIns="91440" rIns="91440" bIns="91440" rtlCol="0" anchor="t" anchorCtr="0">
            <a:noAutofit/>
          </a:bodyPr>
          <a:lstStyle/>
          <a:p>
            <a:pPr lvl="0">
              <a:spcBef>
                <a:spcPct val="0"/>
              </a:spcBef>
              <a:spcAft>
                <a:spcPts val="500"/>
              </a:spcAft>
              <a:defRPr/>
            </a:pPr>
            <a:r>
              <a:rPr lang="en-US" sz="1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KEY BENEFITS </a:t>
            </a:r>
          </a:p>
          <a:p>
            <a:pPr marL="171450" lvl="0" indent="-171450">
              <a:spcBef>
                <a:spcPct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/>
            </a:pPr>
            <a:r>
              <a:rPr lang="en-US" sz="1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Identify the opportunity - it is worth the time and money to get involved with eSports? Which segments are most popular or on the rise? What would the most effective activation be for your company?</a:t>
            </a:r>
          </a:p>
          <a:p>
            <a:pPr marL="171450" indent="-171450">
              <a:spcBef>
                <a:spcPct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Improve planning by understanding the fans and how they are engaging with eSports through different touchpoints</a:t>
            </a:r>
          </a:p>
          <a:p>
            <a:pPr marL="171450" lvl="0" indent="-171450">
              <a:spcBef>
                <a:spcPct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/>
            </a:pPr>
            <a:r>
              <a:rPr lang="en-US" sz="1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Maximize your ROI by assessing whether your eSports investment will increase reach and/or engagement among your desired target</a:t>
            </a:r>
          </a:p>
          <a:p>
            <a:pPr marL="171450" lvl="0" indent="-171450">
              <a:spcBef>
                <a:spcPct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/>
            </a:pPr>
            <a:r>
              <a:rPr lang="en-US" sz="1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Optimize activation impact by understanding what eSports </a:t>
            </a:r>
            <a:r>
              <a:rPr lang="en-US" sz="10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fans’ perceptions and opinions </a:t>
            </a:r>
            <a:r>
              <a:rPr lang="en-US" sz="1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are on </a:t>
            </a:r>
            <a:r>
              <a:rPr lang="en-US" sz="10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brand sponsorship and product marketing </a:t>
            </a:r>
            <a:endParaRPr lang="en-US" sz="10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171450" lvl="0" indent="-171450">
              <a:spcBef>
                <a:spcPct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/>
            </a:pPr>
            <a:r>
              <a:rPr lang="en-US" sz="1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Increase long-term engagement by understanding what </a:t>
            </a:r>
            <a:r>
              <a:rPr lang="en-US" sz="10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motivates </a:t>
            </a:r>
            <a:r>
              <a:rPr lang="en-US" sz="1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fans</a:t>
            </a:r>
            <a:endParaRPr kumimoji="0" lang="en-US" sz="1000" b="0" i="0" u="none" strike="noStrike" kern="1200" cap="none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09600" y="9093874"/>
            <a:ext cx="655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00B0F0"/>
                </a:solidFill>
              </a:rPr>
              <a:t>For more information on purchasing the report, contact Nicole.Pike@nielsen.com</a:t>
            </a:r>
            <a:endParaRPr lang="en-US" sz="1400" b="1" dirty="0">
              <a:solidFill>
                <a:srgbClr val="00B0F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449" y="8012596"/>
            <a:ext cx="2134674" cy="777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41769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1449</TotalTime>
  <Words>440</Words>
  <Application>Microsoft Office PowerPoint</Application>
  <PresentationFormat>Custom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Brandon Grotesque Light</vt:lpstr>
      <vt:lpstr>Brandon Grotesque Regular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HEADLINE: BIGGEST BENEFIT WITHOUT PRODUCT NAME (Brandon Light 30pt)</dc:title>
  <dc:creator>Wong, Vivian</dc:creator>
  <cp:lastModifiedBy>Buckler, Lisa</cp:lastModifiedBy>
  <cp:revision>154</cp:revision>
  <dcterms:created xsi:type="dcterms:W3CDTF">2012-09-13T19:28:50Z</dcterms:created>
  <dcterms:modified xsi:type="dcterms:W3CDTF">2016-11-04T17:48:58Z</dcterms:modified>
</cp:coreProperties>
</file>